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6" r:id="rId4"/>
    <p:sldId id="266" r:id="rId5"/>
    <p:sldId id="267" r:id="rId6"/>
    <p:sldId id="272" r:id="rId7"/>
    <p:sldId id="273" r:id="rId8"/>
    <p:sldId id="268" r:id="rId9"/>
    <p:sldId id="269" r:id="rId10"/>
    <p:sldId id="270" r:id="rId11"/>
    <p:sldId id="274" r:id="rId12"/>
    <p:sldId id="265" r:id="rId13"/>
    <p:sldId id="263" r:id="rId14"/>
    <p:sldId id="271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65E9-DF0D-4A37-AD4C-081F31DD2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FFC60-9C25-4221-9102-8120A326D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8B3C9-A3EB-49A9-AC09-A331243D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E0F5-D404-4A95-96F3-2E8BDB75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E6D6C-EC9F-42B3-BEF2-142EA98C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5ECE-CD8B-4CE2-A720-CACE1D92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12E8C-1D49-44C6-84B7-422463274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E5594-63DB-4AEF-875F-1F5E60FA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6F672-39D5-454D-BF3E-5F61F79B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440B-7B15-4C79-8C4E-86A3F288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BD3E8-4E1D-4053-AFF6-F3C0390FF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6EBE1-056F-44E1-9B9C-3DEFBF987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630B-3696-4624-B0E9-CA7C9183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0D8D-B596-48DC-9BAC-F4EAF9D7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A046-7534-4ACE-B834-92609684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2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CC9-FAB3-4007-8201-FCAFB96C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5009-DD61-4422-A6B4-A508F2B3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9F883-F9EC-43AE-A2BC-02A6FE1B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2D5ED-C58B-4CC2-A0FE-D6CF8C4C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D595-6E7D-43A2-AB46-9A07DE95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0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9839-D428-4B99-A62F-39645DB9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6816B-E498-411C-9DBD-824419440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FB7F7-A58C-4A93-AACA-DD60B8FF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2B9E-1607-4E40-9859-B85CDE7B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80E5-AC4F-4185-84AF-8295840E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0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0A71-621A-4330-9EE7-9720AFC0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AF93-467D-46B7-9444-2A6D1CD24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A1B5A-E777-4F2A-9657-F9212722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B70E1-3510-46A7-B5B3-1D93DFA2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06239-60A6-4D17-AAB9-37A3323F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3BCB5-9FB8-49A8-A0B9-BAACE246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6E47-AE87-4E81-BDD7-4C1CA121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B399-82E8-49A7-A03E-DA8276CC3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DEF9A-F131-4DBC-95F6-9473750D9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C6224-2C16-40F5-BE3F-1DEC18312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B046A-0E52-4471-AD56-D5EAD710B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7CCB2-BBDC-4EBA-BAEC-A5258919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50E06-663B-43D9-B5D1-4157F733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C35D6-32F7-40C9-802D-A4911B45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9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7E5C-CD63-4682-A11E-4B14202B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AE41E-6804-42B8-AE26-65F65948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71D76-AF83-4539-9482-1F42ED0D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EF833-01D2-4AC7-A7D5-9A8DC310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A3D9D-5D78-43F4-BD24-2C481831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1CCB8-490D-421C-8954-A5FE38F7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BE5F5-6449-4F2D-8F3E-A5EF9A6C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4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8C1E-4613-4728-97D2-79D1BB5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AF48-5DDE-49BE-9CE3-FEDCB182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985EC-CF2E-4B59-AE1B-727928058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048D-3E8F-4713-BFC4-8211350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E1C0A-2D22-4B63-BB9C-7B2D0EC7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E4E9-7362-430D-A946-CC7FD333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94D3-64A8-46B5-8534-5862D35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3602D-FCCD-4A97-87B3-F1905735A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41E77-760C-4452-88A4-990079E0F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E0AC9-35A0-4FD3-9B8F-6E314DBC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9DE80-6227-48B1-879D-37FDF892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467C-D918-402A-9BD1-A257CE82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8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C1154-87CB-4B8A-B90E-2B52784F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A66FA-44A4-45E6-9832-55F203B76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6A5E-10D1-425A-8420-9AE9BAD24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1A28-2D3F-4CC8-8690-73E17AC1445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D976A-2575-4458-A547-E16BD4EF5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A5C35-1584-41BE-BA77-6F86338F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F12F-ECB0-482C-A636-4C1E185C2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36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Andrew.Belcher@cwlsystems.co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69DA43-280D-408F-9500-0D7296D4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8"/>
            <a:ext cx="10515600" cy="3882886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Founded in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2005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; first customer shipment in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2007</a:t>
            </a:r>
          </a:p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More than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37,500 customers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150+ countries</a:t>
            </a:r>
          </a:p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FY16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$1.4B revenue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49% YoY growth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significantly outpaced the industry</a:t>
            </a:r>
          </a:p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85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of the Fortune 100 and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60%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of the Global 2000 rely on us</a:t>
            </a:r>
          </a:p>
          <a:p>
            <a:pPr algn="ctr"/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Excellent global support, awarded by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J.D. Power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TSIA</a:t>
            </a:r>
          </a:p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Experienced team of more than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4,100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employees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5F6B6-88BD-460E-947E-4F5B0AADBF72}"/>
              </a:ext>
            </a:extLst>
          </p:cNvPr>
          <p:cNvSpPr txBox="1"/>
          <p:nvPr/>
        </p:nvSpPr>
        <p:spPr>
          <a:xfrm>
            <a:off x="992839" y="4253804"/>
            <a:ext cx="4349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E6D26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MISSION</a:t>
            </a:r>
          </a:p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protect our way of life in the digital age by preventing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successful cyberattacks.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FD125-D7D8-49DA-A7F9-7ADD96D162E9}"/>
              </a:ext>
            </a:extLst>
          </p:cNvPr>
          <p:cNvSpPr txBox="1"/>
          <p:nvPr/>
        </p:nvSpPr>
        <p:spPr>
          <a:xfrm>
            <a:off x="6096000" y="4253806"/>
            <a:ext cx="4238368" cy="1692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E6D26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STRATEGIC DIRECTION</a:t>
            </a:r>
          </a:p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be the leading independent security company by building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world’s most innovative and effective security platform.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6BAE6-EA1E-4716-9F08-1EC2F424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370" y="116835"/>
            <a:ext cx="1761897" cy="1164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185222-1713-4842-B362-CD6A47597492}"/>
              </a:ext>
            </a:extLst>
          </p:cNvPr>
          <p:cNvSpPr txBox="1"/>
          <p:nvPr/>
        </p:nvSpPr>
        <p:spPr>
          <a:xfrm>
            <a:off x="8395127" y="636104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</p:spTree>
    <p:extLst>
      <p:ext uri="{BB962C8B-B14F-4D97-AF65-F5344CB8AC3E}">
        <p14:creationId xmlns:p14="http://schemas.microsoft.com/office/powerpoint/2010/main" val="205379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 ARE YOU KEEPING PACE?</a:t>
            </a:r>
          </a:p>
        </p:txBody>
      </p:sp>
      <p:sp>
        <p:nvSpPr>
          <p:cNvPr id="12" name="Pentagon 20">
            <a:extLst>
              <a:ext uri="{FF2B5EF4-FFF2-40B4-BE49-F238E27FC236}">
                <a16:creationId xmlns:a16="http://schemas.microsoft.com/office/drawing/2014/main" id="{4C7DE872-4D13-4A97-B020-6751D166CDC1}"/>
              </a:ext>
            </a:extLst>
          </p:cNvPr>
          <p:cNvSpPr/>
          <p:nvPr/>
        </p:nvSpPr>
        <p:spPr>
          <a:xfrm>
            <a:off x="356152" y="886653"/>
            <a:ext cx="9370944" cy="798512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What am I being attacked with?  How sophisticated is it?  I am 	being attacked more than my peers?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91628-E101-496F-A965-26FB270F4E0C}"/>
              </a:ext>
            </a:extLst>
          </p:cNvPr>
          <p:cNvSpPr txBox="1"/>
          <p:nvPr/>
        </p:nvSpPr>
        <p:spPr>
          <a:xfrm>
            <a:off x="8395127" y="636104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F1073-12DA-42A0-80B5-C7E938C8C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9" y="1811337"/>
            <a:ext cx="4962525" cy="477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F65DF-2352-4096-9510-14AA3A14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281" y="1932369"/>
            <a:ext cx="50101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45605" y="966159"/>
            <a:ext cx="1556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Name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 User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 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of Events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41724" y="1713782"/>
            <a:ext cx="2185357" cy="540588"/>
          </a:xfrm>
          <a:prstGeom prst="straightConnector1">
            <a:avLst/>
          </a:prstGeom>
          <a:ln w="31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534400" y="2254369"/>
            <a:ext cx="1219200" cy="0"/>
          </a:xfrm>
          <a:prstGeom prst="straightConnector1">
            <a:avLst/>
          </a:prstGeom>
          <a:ln w="31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971475" y="2369391"/>
            <a:ext cx="655607" cy="500347"/>
          </a:xfrm>
          <a:prstGeom prst="straightConnector1">
            <a:avLst/>
          </a:prstGeom>
          <a:ln w="31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" y="1650507"/>
            <a:ext cx="9677571" cy="410628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035836" y="1173195"/>
            <a:ext cx="7717767" cy="361159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56740" y="1713781"/>
            <a:ext cx="2288864" cy="134572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701173" y="2472906"/>
            <a:ext cx="1086932" cy="58659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9244640" y="3274485"/>
            <a:ext cx="774005" cy="42916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704B117-4A60-402F-B748-F02EC302A7DF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F5BFCB-47E2-48B8-963C-9DD9FF85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03" y="-3313"/>
            <a:ext cx="1761897" cy="11644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1F9EA6-08AF-499C-AF4D-9263B02FE6E8}"/>
              </a:ext>
            </a:extLst>
          </p:cNvPr>
          <p:cNvSpPr txBox="1"/>
          <p:nvPr/>
        </p:nvSpPr>
        <p:spPr>
          <a:xfrm>
            <a:off x="8395127" y="636104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</p:spTree>
    <p:extLst>
      <p:ext uri="{BB962C8B-B14F-4D97-AF65-F5344CB8AC3E}">
        <p14:creationId xmlns:p14="http://schemas.microsoft.com/office/powerpoint/2010/main" val="91764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C7587-7742-4382-A247-80AF3835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273" y="879475"/>
            <a:ext cx="1902117" cy="2536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1D583E-C442-4449-8146-7EE0BC73D509}"/>
              </a:ext>
            </a:extLst>
          </p:cNvPr>
          <p:cNvSpPr txBox="1"/>
          <p:nvPr/>
        </p:nvSpPr>
        <p:spPr>
          <a:xfrm>
            <a:off x="8395127" y="636104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ACE2C-DBEA-4A8A-963A-752D673A0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03" y="-3313"/>
            <a:ext cx="1761897" cy="11644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FDB130-63E2-4058-872D-866C179FC288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WHAT NEXT? WE JUST NEED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01112-C159-424C-9935-869169855F86}"/>
              </a:ext>
            </a:extLst>
          </p:cNvPr>
          <p:cNvSpPr txBox="1"/>
          <p:nvPr/>
        </p:nvSpPr>
        <p:spPr>
          <a:xfrm>
            <a:off x="413324" y="1090787"/>
            <a:ext cx="67851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Andrew.Belcher@cwlsystems.co.uk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/ 07703 221676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 Palo Alto Networks (me)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Arrange Meeting / Telephone Conference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Review the type of engagement you feel you need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Prevention Posture Assessment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Traps Endpoint Prevention Assessment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Security Lifecycle Review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 Network Segment (Internet Edge / DC)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 Public Cloud Environment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 SaaS Application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Prices start at ZERO $ (LOAN DEVICE)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Training Prices start at ZERO $ (Test Drive)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5AE77-D1C9-43DC-A205-F21D3DA4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5" y="4820770"/>
            <a:ext cx="11396870" cy="148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58A32-9B09-43C7-9963-DBB84EBA4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297" y="1574717"/>
            <a:ext cx="3633531" cy="2676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F8AC15-0C3C-4610-9A01-7D0F450B0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060" y="2394783"/>
            <a:ext cx="2103302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1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D583E-C442-4449-8146-7EE0BC73D509}"/>
              </a:ext>
            </a:extLst>
          </p:cNvPr>
          <p:cNvSpPr txBox="1"/>
          <p:nvPr/>
        </p:nvSpPr>
        <p:spPr>
          <a:xfrm>
            <a:off x="8189843" y="6288157"/>
            <a:ext cx="331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Further questions 07588 473474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E5C9B-5C1E-422A-9910-5CB19D24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569843"/>
            <a:ext cx="10238350" cy="568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026B9-5143-4611-BD9C-97A2FD20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05" y="21318"/>
            <a:ext cx="176189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</a:t>
            </a:r>
          </a:p>
        </p:txBody>
      </p:sp>
      <p:sp>
        <p:nvSpPr>
          <p:cNvPr id="13" name="Pentagon 21">
            <a:extLst>
              <a:ext uri="{FF2B5EF4-FFF2-40B4-BE49-F238E27FC236}">
                <a16:creationId xmlns:a16="http://schemas.microsoft.com/office/drawing/2014/main" id="{8C2D4D10-3AA5-46CF-B9A9-9A2E6B1E5A5E}"/>
              </a:ext>
            </a:extLst>
          </p:cNvPr>
          <p:cNvSpPr/>
          <p:nvPr/>
        </p:nvSpPr>
        <p:spPr>
          <a:xfrm>
            <a:off x="427897" y="1009960"/>
            <a:ext cx="9601544" cy="871844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Where are my weaknesses and what should I do to improve by 	defences?  How do I measure success?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91628-E101-496F-A965-26FB270F4E0C}"/>
              </a:ext>
            </a:extLst>
          </p:cNvPr>
          <p:cNvSpPr txBox="1"/>
          <p:nvPr/>
        </p:nvSpPr>
        <p:spPr>
          <a:xfrm>
            <a:off x="9594574" y="6081586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questions 07588 473474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847AC-D212-4A8F-914F-1E1E69471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9" y="2140403"/>
            <a:ext cx="9503344" cy="36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4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A7FF3-7346-4A50-82DE-EC419A87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6" y="1257679"/>
            <a:ext cx="11678489" cy="4599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44A6B2-E62E-4878-920F-D6A7D8BC4B4C}"/>
              </a:ext>
            </a:extLst>
          </p:cNvPr>
          <p:cNvSpPr txBox="1"/>
          <p:nvPr/>
        </p:nvSpPr>
        <p:spPr>
          <a:xfrm>
            <a:off x="8342228" y="6347790"/>
            <a:ext cx="324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Further questions 07588 473474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C6B28-1C19-4017-BC59-7D49D91D4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116" y="36922"/>
            <a:ext cx="176189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4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2F771-9B1F-4EA4-BB52-AAF0ED10B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3" y="948394"/>
            <a:ext cx="11310815" cy="435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3B6F77-00B8-4AB0-9162-4C495E147EA2}"/>
              </a:ext>
            </a:extLst>
          </p:cNvPr>
          <p:cNvSpPr txBox="1"/>
          <p:nvPr/>
        </p:nvSpPr>
        <p:spPr>
          <a:xfrm>
            <a:off x="8358932" y="6281529"/>
            <a:ext cx="324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Further questions 07588 473474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E3C01-EFE1-4C35-8466-EE0DF301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368" y="-5457"/>
            <a:ext cx="176189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3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A9F529C3-C941-49FD-8C67-82F134F64B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20586029-32A0-47E5-9AEC-AE3ABA6B94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47DFA-57BB-4109-8D88-891C87A7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19" y="1959717"/>
            <a:ext cx="5294715" cy="2938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D2AD06-AF57-4992-9236-1F23EBD7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530891"/>
            <a:ext cx="5294716" cy="1601651"/>
          </a:xfrm>
          <a:prstGeom prst="rect">
            <a:avLst/>
          </a:prstGeom>
        </p:spPr>
      </p:pic>
      <p:cxnSp>
        <p:nvCxnSpPr>
          <p:cNvPr id="20" name="Straight Connector 24">
            <a:extLst>
              <a:ext uri="{FF2B5EF4-FFF2-40B4-BE49-F238E27FC236}">
                <a16:creationId xmlns:a16="http://schemas.microsoft.com/office/drawing/2014/main" id="{8C730EAB-A532-4295-A302-FB4B90DB9F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9095144-34ED-4A8F-8FAE-70517F8F7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086" y="637672"/>
            <a:ext cx="1761897" cy="1164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D18BA9-0F06-4ED6-91EE-5127E33F9F0C}"/>
              </a:ext>
            </a:extLst>
          </p:cNvPr>
          <p:cNvSpPr txBox="1"/>
          <p:nvPr/>
        </p:nvSpPr>
        <p:spPr>
          <a:xfrm>
            <a:off x="8029620" y="571831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DE4C4-EC35-4CDC-AEF7-0655D4133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23" y="3368406"/>
            <a:ext cx="4676371" cy="18419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E90805-63B9-4DBE-B340-5D66B6FD2C53}"/>
              </a:ext>
            </a:extLst>
          </p:cNvPr>
          <p:cNvCxnSpPr/>
          <p:nvPr/>
        </p:nvCxnSpPr>
        <p:spPr>
          <a:xfrm>
            <a:off x="926575" y="3238558"/>
            <a:ext cx="46763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9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4">
            <a:extLst>
              <a:ext uri="{FF2B5EF4-FFF2-40B4-BE49-F238E27FC236}">
                <a16:creationId xmlns:a16="http://schemas.microsoft.com/office/drawing/2014/main" id="{C67EF800-1A74-4C08-A1E9-89B94581CE8A}"/>
              </a:ext>
            </a:extLst>
          </p:cNvPr>
          <p:cNvSpPr/>
          <p:nvPr/>
        </p:nvSpPr>
        <p:spPr>
          <a:xfrm>
            <a:off x="342900" y="868572"/>
            <a:ext cx="6864350" cy="798513"/>
          </a:xfrm>
          <a:prstGeom prst="homePlat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Remote access application usage is rampant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with 78 different apps in use globally</a:t>
            </a:r>
          </a:p>
        </p:txBody>
      </p:sp>
      <p:sp>
        <p:nvSpPr>
          <p:cNvPr id="4" name="Pentagon 20">
            <a:extLst>
              <a:ext uri="{FF2B5EF4-FFF2-40B4-BE49-F238E27FC236}">
                <a16:creationId xmlns:a16="http://schemas.microsoft.com/office/drawing/2014/main" id="{ACC2E9F1-BBD7-400D-A174-8C5152B2075E}"/>
              </a:ext>
            </a:extLst>
          </p:cNvPr>
          <p:cNvSpPr/>
          <p:nvPr/>
        </p:nvSpPr>
        <p:spPr>
          <a:xfrm>
            <a:off x="342899" y="1814307"/>
            <a:ext cx="7820439" cy="798513"/>
          </a:xfrm>
          <a:prstGeom prst="homePlat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SaaS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-based application usage has grown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46% growth in usage, over 300+ SaaS apps, watch out for Shadow IT </a:t>
            </a:r>
          </a:p>
        </p:txBody>
      </p:sp>
      <p:sp>
        <p:nvSpPr>
          <p:cNvPr id="6" name="Pentagon 21">
            <a:extLst>
              <a:ext uri="{FF2B5EF4-FFF2-40B4-BE49-F238E27FC236}">
                <a16:creationId xmlns:a16="http://schemas.microsoft.com/office/drawing/2014/main" id="{5A58F5CA-1BAC-4083-A1F7-68003A540096}"/>
              </a:ext>
            </a:extLst>
          </p:cNvPr>
          <p:cNvSpPr/>
          <p:nvPr/>
        </p:nvSpPr>
        <p:spPr>
          <a:xfrm>
            <a:off x="342900" y="3778310"/>
            <a:ext cx="6243430" cy="798512"/>
          </a:xfrm>
          <a:prstGeom prst="homePlat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Executable files are extremely toxic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with nearly half found to be malicious.</a:t>
            </a:r>
          </a:p>
        </p:txBody>
      </p:sp>
      <p:sp>
        <p:nvSpPr>
          <p:cNvPr id="7" name="Pentagon 17">
            <a:extLst>
              <a:ext uri="{FF2B5EF4-FFF2-40B4-BE49-F238E27FC236}">
                <a16:creationId xmlns:a16="http://schemas.microsoft.com/office/drawing/2014/main" id="{B38C37C4-B942-4E35-B281-6E6459305B0F}"/>
              </a:ext>
            </a:extLst>
          </p:cNvPr>
          <p:cNvSpPr/>
          <p:nvPr/>
        </p:nvSpPr>
        <p:spPr>
          <a:xfrm>
            <a:off x="350838" y="4753726"/>
            <a:ext cx="8347075" cy="798512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Email attachments continue to be a primary attack vector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with high % of attachments malicious.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27438" y="159372"/>
            <a:ext cx="9267135" cy="604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AUTR REPORT KEY FINDINGS¹ - ARE YOU KEEPING PACE?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8517DF-5002-4C82-986C-F7E8E6BF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91814"/>
            <a:ext cx="1761897" cy="1164437"/>
          </a:xfrm>
          <a:prstGeom prst="rect">
            <a:avLst/>
          </a:prstGeom>
        </p:spPr>
      </p:pic>
      <p:sp>
        <p:nvSpPr>
          <p:cNvPr id="13" name="Pentagon 4">
            <a:extLst>
              <a:ext uri="{FF2B5EF4-FFF2-40B4-BE49-F238E27FC236}">
                <a16:creationId xmlns:a16="http://schemas.microsoft.com/office/drawing/2014/main" id="{4984A40E-7964-4420-82A5-8F0EDF4E0FB7}"/>
              </a:ext>
            </a:extLst>
          </p:cNvPr>
          <p:cNvSpPr/>
          <p:nvPr/>
        </p:nvSpPr>
        <p:spPr>
          <a:xfrm>
            <a:off x="350838" y="2783774"/>
            <a:ext cx="8440738" cy="798513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Public Cloud is the new DC option of choice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                                          	with 100’s of apps choices, new vocabulary and bespoke eco system vendors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8268F-7D64-4681-BE4B-E1B621FB491E}"/>
              </a:ext>
            </a:extLst>
          </p:cNvPr>
          <p:cNvSpPr txBox="1"/>
          <p:nvPr/>
        </p:nvSpPr>
        <p:spPr>
          <a:xfrm>
            <a:off x="8395127" y="636104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DC1502-6A02-4B28-9197-A37C95C42252}"/>
              </a:ext>
            </a:extLst>
          </p:cNvPr>
          <p:cNvSpPr txBox="1"/>
          <p:nvPr/>
        </p:nvSpPr>
        <p:spPr>
          <a:xfrm>
            <a:off x="342900" y="6137054"/>
            <a:ext cx="748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¹http://connect.paloaltonetworks.com/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-report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https://www.paloaltonetworks.com/resources/webcasts/threat-trends</a:t>
            </a:r>
          </a:p>
        </p:txBody>
      </p:sp>
    </p:spTree>
    <p:extLst>
      <p:ext uri="{BB962C8B-B14F-4D97-AF65-F5344CB8AC3E}">
        <p14:creationId xmlns:p14="http://schemas.microsoft.com/office/powerpoint/2010/main" val="359555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440738" cy="604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PONEMON KEY FINDINGS² - ARE YOU KEEPING PACE?</a:t>
            </a:r>
          </a:p>
        </p:txBody>
      </p:sp>
      <p:sp>
        <p:nvSpPr>
          <p:cNvPr id="10" name="Pentagon 4">
            <a:extLst>
              <a:ext uri="{FF2B5EF4-FFF2-40B4-BE49-F238E27FC236}">
                <a16:creationId xmlns:a16="http://schemas.microsoft.com/office/drawing/2014/main" id="{240A1072-6169-4131-BBF5-0F6B0386E1C8}"/>
              </a:ext>
            </a:extLst>
          </p:cNvPr>
          <p:cNvSpPr/>
          <p:nvPr/>
        </p:nvSpPr>
        <p:spPr>
          <a:xfrm>
            <a:off x="336743" y="5124816"/>
            <a:ext cx="8244508" cy="798513"/>
          </a:xfrm>
          <a:prstGeom prst="homePlate">
            <a:avLst/>
          </a:prstGeom>
          <a:solidFill>
            <a:srgbClr val="91B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Attackers are opportunistic 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Adversaries go after the easiest targets first, 72% of respondents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Pentagon 20">
            <a:extLst>
              <a:ext uri="{FF2B5EF4-FFF2-40B4-BE49-F238E27FC236}">
                <a16:creationId xmlns:a16="http://schemas.microsoft.com/office/drawing/2014/main" id="{4C7DE872-4D13-4A97-B020-6751D166CDC1}"/>
              </a:ext>
            </a:extLst>
          </p:cNvPr>
          <p:cNvSpPr/>
          <p:nvPr/>
        </p:nvSpPr>
        <p:spPr>
          <a:xfrm>
            <a:off x="350838" y="4130739"/>
            <a:ext cx="8244509" cy="798513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Cost and time to plan and execute attacks is decreasing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Hacking tools have improved, 53% of respondents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entagon 21">
            <a:extLst>
              <a:ext uri="{FF2B5EF4-FFF2-40B4-BE49-F238E27FC236}">
                <a16:creationId xmlns:a16="http://schemas.microsoft.com/office/drawing/2014/main" id="{8C2D4D10-3AA5-46CF-B9A9-9A2E6B1E5A5E}"/>
              </a:ext>
            </a:extLst>
          </p:cNvPr>
          <p:cNvSpPr/>
          <p:nvPr/>
        </p:nvSpPr>
        <p:spPr>
          <a:xfrm>
            <a:off x="342899" y="3128962"/>
            <a:ext cx="8244509" cy="798512"/>
          </a:xfrm>
          <a:prstGeom prst="homePlat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Increased usage of low-cost and effective toolkits 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63% Reporting increased use, 64% saying they are highly effective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agon 17">
            <a:extLst>
              <a:ext uri="{FF2B5EF4-FFF2-40B4-BE49-F238E27FC236}">
                <a16:creationId xmlns:a16="http://schemas.microsoft.com/office/drawing/2014/main" id="{577D859A-3C42-4662-98B0-8A65010F84A0}"/>
              </a:ext>
            </a:extLst>
          </p:cNvPr>
          <p:cNvSpPr/>
          <p:nvPr/>
        </p:nvSpPr>
        <p:spPr>
          <a:xfrm>
            <a:off x="331430" y="1141426"/>
            <a:ext cx="8236569" cy="798512"/>
          </a:xfrm>
          <a:prstGeom prst="homePlate">
            <a:avLst/>
          </a:prstGeom>
          <a:solidFill>
            <a:srgbClr val="CE4F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Time to deter the majority of attacks is 40Hrs 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60% of all attackers move on to another target after this time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BB4830-5095-467A-8B46-AAE4CA310246}"/>
              </a:ext>
            </a:extLst>
          </p:cNvPr>
          <p:cNvSpPr txBox="1"/>
          <p:nvPr/>
        </p:nvSpPr>
        <p:spPr>
          <a:xfrm>
            <a:off x="8355370" y="621403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3F091-6B86-4A0D-8C52-80359E4F9ACB}"/>
              </a:ext>
            </a:extLst>
          </p:cNvPr>
          <p:cNvSpPr txBox="1"/>
          <p:nvPr/>
        </p:nvSpPr>
        <p:spPr>
          <a:xfrm>
            <a:off x="304926" y="6084045"/>
            <a:ext cx="77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²http://researchcenter.paloaltonetworks.com/2016/02/for-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cyberattackers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-time-is-the-enemy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7">
            <a:extLst>
              <a:ext uri="{FF2B5EF4-FFF2-40B4-BE49-F238E27FC236}">
                <a16:creationId xmlns:a16="http://schemas.microsoft.com/office/drawing/2014/main" id="{F086ECB9-7E62-4B7B-8575-E40DEA4BBC9A}"/>
              </a:ext>
            </a:extLst>
          </p:cNvPr>
          <p:cNvSpPr/>
          <p:nvPr/>
        </p:nvSpPr>
        <p:spPr>
          <a:xfrm>
            <a:off x="336743" y="2087317"/>
            <a:ext cx="8236569" cy="798512"/>
          </a:xfrm>
          <a:prstGeom prst="homePlat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Typical Vs Excellent Security </a:t>
            </a: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70Hrs to 147Hrs means attackers are more likely to “change target” 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9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 ARE YOU KEEPING PACE?</a:t>
            </a:r>
          </a:p>
        </p:txBody>
      </p:sp>
      <p:sp>
        <p:nvSpPr>
          <p:cNvPr id="10" name="Pentagon 4">
            <a:extLst>
              <a:ext uri="{FF2B5EF4-FFF2-40B4-BE49-F238E27FC236}">
                <a16:creationId xmlns:a16="http://schemas.microsoft.com/office/drawing/2014/main" id="{240A1072-6169-4131-BBF5-0F6B0386E1C8}"/>
              </a:ext>
            </a:extLst>
          </p:cNvPr>
          <p:cNvSpPr/>
          <p:nvPr/>
        </p:nvSpPr>
        <p:spPr>
          <a:xfrm>
            <a:off x="342900" y="2266302"/>
            <a:ext cx="10404613" cy="946560"/>
          </a:xfrm>
          <a:prstGeom prst="homePlate">
            <a:avLst/>
          </a:prstGeom>
          <a:solidFill>
            <a:srgbClr val="91B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Relative to my industry, are my users the main source of Information 	Security Risk?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Pentagon 20">
            <a:extLst>
              <a:ext uri="{FF2B5EF4-FFF2-40B4-BE49-F238E27FC236}">
                <a16:creationId xmlns:a16="http://schemas.microsoft.com/office/drawing/2014/main" id="{4C7DE872-4D13-4A97-B020-6751D166CDC1}"/>
              </a:ext>
            </a:extLst>
          </p:cNvPr>
          <p:cNvSpPr/>
          <p:nvPr/>
        </p:nvSpPr>
        <p:spPr>
          <a:xfrm>
            <a:off x="342900" y="4408547"/>
            <a:ext cx="9370944" cy="946559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What am I being attacked with?  How sophisticated is it? I am 	being attacked more than my peers?    </a:t>
            </a:r>
          </a:p>
        </p:txBody>
      </p:sp>
      <p:sp>
        <p:nvSpPr>
          <p:cNvPr id="13" name="Pentagon 21">
            <a:extLst>
              <a:ext uri="{FF2B5EF4-FFF2-40B4-BE49-F238E27FC236}">
                <a16:creationId xmlns:a16="http://schemas.microsoft.com/office/drawing/2014/main" id="{8C2D4D10-3AA5-46CF-B9A9-9A2E6B1E5A5E}"/>
              </a:ext>
            </a:extLst>
          </p:cNvPr>
          <p:cNvSpPr/>
          <p:nvPr/>
        </p:nvSpPr>
        <p:spPr>
          <a:xfrm>
            <a:off x="350839" y="1006969"/>
            <a:ext cx="9601544" cy="1133179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Where are my weaknesses and what should I do to improve my 	defences and close any gaps?  How do I measure success?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sp>
        <p:nvSpPr>
          <p:cNvPr id="8" name="Pentagon 20">
            <a:extLst>
              <a:ext uri="{FF2B5EF4-FFF2-40B4-BE49-F238E27FC236}">
                <a16:creationId xmlns:a16="http://schemas.microsoft.com/office/drawing/2014/main" id="{6E91C35B-186A-4A56-9E27-082AB7EB343E}"/>
              </a:ext>
            </a:extLst>
          </p:cNvPr>
          <p:cNvSpPr/>
          <p:nvPr/>
        </p:nvSpPr>
        <p:spPr>
          <a:xfrm>
            <a:off x="350839" y="3372445"/>
            <a:ext cx="9370944" cy="798512"/>
          </a:xfrm>
          <a:prstGeom prst="homePlat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Am I already compromised, if so, how bad is it?  What’s the    	frequency?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91628-E101-496F-A965-26FB270F4E0C}"/>
              </a:ext>
            </a:extLst>
          </p:cNvPr>
          <p:cNvSpPr txBox="1"/>
          <p:nvPr/>
        </p:nvSpPr>
        <p:spPr>
          <a:xfrm>
            <a:off x="8395127" y="636104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</p:spTree>
    <p:extLst>
      <p:ext uri="{BB962C8B-B14F-4D97-AF65-F5344CB8AC3E}">
        <p14:creationId xmlns:p14="http://schemas.microsoft.com/office/powerpoint/2010/main" val="77651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 ARE YOU KEEPING PACE?</a:t>
            </a:r>
          </a:p>
        </p:txBody>
      </p:sp>
      <p:sp>
        <p:nvSpPr>
          <p:cNvPr id="13" name="Pentagon 21">
            <a:extLst>
              <a:ext uri="{FF2B5EF4-FFF2-40B4-BE49-F238E27FC236}">
                <a16:creationId xmlns:a16="http://schemas.microsoft.com/office/drawing/2014/main" id="{8C2D4D10-3AA5-46CF-B9A9-9A2E6B1E5A5E}"/>
              </a:ext>
            </a:extLst>
          </p:cNvPr>
          <p:cNvSpPr/>
          <p:nvPr/>
        </p:nvSpPr>
        <p:spPr>
          <a:xfrm>
            <a:off x="427897" y="1009960"/>
            <a:ext cx="9601544" cy="871844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Where are my weaknesses and what should I do to improve my 	defences and close any gaps?  How do I measure success?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0F26BC-1D59-4E82-BB2A-3A65DAD4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7" y="1929463"/>
            <a:ext cx="8123583" cy="2390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648BF-7363-4A41-B76A-25AC1B4D6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4" y="4127669"/>
            <a:ext cx="1900485" cy="2538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D7370-BA98-4175-8430-9CFB997B5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498" y="4320906"/>
            <a:ext cx="1762588" cy="2390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32F3C-AECD-486E-9916-EC2E55C2C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668" y="4223151"/>
            <a:ext cx="3631304" cy="2678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C4F9E-0E31-44DE-996D-31EAC7EFC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561" y="4293948"/>
            <a:ext cx="2074926" cy="24352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11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 ARE YOU KEEPING PACE?</a:t>
            </a:r>
          </a:p>
        </p:txBody>
      </p:sp>
      <p:sp>
        <p:nvSpPr>
          <p:cNvPr id="13" name="Pentagon 21">
            <a:extLst>
              <a:ext uri="{FF2B5EF4-FFF2-40B4-BE49-F238E27FC236}">
                <a16:creationId xmlns:a16="http://schemas.microsoft.com/office/drawing/2014/main" id="{8C2D4D10-3AA5-46CF-B9A9-9A2E6B1E5A5E}"/>
              </a:ext>
            </a:extLst>
          </p:cNvPr>
          <p:cNvSpPr/>
          <p:nvPr/>
        </p:nvSpPr>
        <p:spPr>
          <a:xfrm>
            <a:off x="427897" y="1009960"/>
            <a:ext cx="9601544" cy="871844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Where are my weaknesses and what should I do to improve my 	defences?  How do I measure success?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219228-C305-44F1-9B7F-6175C1BE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2" y="2222768"/>
            <a:ext cx="5668103" cy="4313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65028-82D0-4E37-9E0C-5853360C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328" y="2209516"/>
            <a:ext cx="5878776" cy="42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 ARE YOU KEEPING PACE?</a:t>
            </a:r>
          </a:p>
        </p:txBody>
      </p:sp>
      <p:sp>
        <p:nvSpPr>
          <p:cNvPr id="10" name="Pentagon 4">
            <a:extLst>
              <a:ext uri="{FF2B5EF4-FFF2-40B4-BE49-F238E27FC236}">
                <a16:creationId xmlns:a16="http://schemas.microsoft.com/office/drawing/2014/main" id="{240A1072-6169-4131-BBF5-0F6B0386E1C8}"/>
              </a:ext>
            </a:extLst>
          </p:cNvPr>
          <p:cNvSpPr/>
          <p:nvPr/>
        </p:nvSpPr>
        <p:spPr>
          <a:xfrm>
            <a:off x="342899" y="1067352"/>
            <a:ext cx="10404613" cy="798513"/>
          </a:xfrm>
          <a:prstGeom prst="homePlate">
            <a:avLst/>
          </a:prstGeom>
          <a:solidFill>
            <a:srgbClr val="91B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Relative to my industry, are my users the main source of Information 	Security Risk?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85429-A298-4FDF-92F8-A579BBCA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8" y="2017250"/>
            <a:ext cx="4267199" cy="4525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62BB13-ED32-4C70-A2B4-1770A85A3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93" y="1987096"/>
            <a:ext cx="5428421" cy="47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33AF87-F10A-4AA3-9949-4AAEA0AD987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986630" cy="6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HOW AM I DOING? ARE YOU KEEPING PACE?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E697B-74D2-4D3D-8210-DE40D254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88" y="130087"/>
            <a:ext cx="1761897" cy="1164437"/>
          </a:xfrm>
          <a:prstGeom prst="rect">
            <a:avLst/>
          </a:prstGeom>
        </p:spPr>
      </p:pic>
      <p:sp>
        <p:nvSpPr>
          <p:cNvPr id="8" name="Pentagon 20">
            <a:extLst>
              <a:ext uri="{FF2B5EF4-FFF2-40B4-BE49-F238E27FC236}">
                <a16:creationId xmlns:a16="http://schemas.microsoft.com/office/drawing/2014/main" id="{6E91C35B-186A-4A56-9E27-082AB7EB343E}"/>
              </a:ext>
            </a:extLst>
          </p:cNvPr>
          <p:cNvSpPr/>
          <p:nvPr/>
        </p:nvSpPr>
        <p:spPr>
          <a:xfrm>
            <a:off x="342900" y="916995"/>
            <a:ext cx="9370944" cy="798512"/>
          </a:xfrm>
          <a:prstGeom prst="homePlat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Am I already compromised, if so, how bad is it? What’s the    	frequency?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91628-E101-496F-A965-26FB270F4E0C}"/>
              </a:ext>
            </a:extLst>
          </p:cNvPr>
          <p:cNvSpPr txBox="1"/>
          <p:nvPr/>
        </p:nvSpPr>
        <p:spPr>
          <a:xfrm>
            <a:off x="8395127" y="636104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questions 07588 473474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C95BF-EE26-45AC-B92F-90CC407B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885950"/>
            <a:ext cx="5508927" cy="4844426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E481823A-3467-41FB-95CD-2CE42DF93C58}"/>
              </a:ext>
            </a:extLst>
          </p:cNvPr>
          <p:cNvSpPr/>
          <p:nvPr/>
        </p:nvSpPr>
        <p:spPr>
          <a:xfrm>
            <a:off x="6917635" y="2133600"/>
            <a:ext cx="755374" cy="4449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1DFBA-E3F7-4FB2-9EDD-7C332C4A94DD}"/>
              </a:ext>
            </a:extLst>
          </p:cNvPr>
          <p:cNvSpPr txBox="1"/>
          <p:nvPr/>
        </p:nvSpPr>
        <p:spPr>
          <a:xfrm>
            <a:off x="8017567" y="2491297"/>
            <a:ext cx="31672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Validate this against existing URL controls and settings.  Use this to help measure quality of existing tools.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Review process for closing new C&amp;C (embedded in new Malware)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Behavioural Analysis to fingerprint the environment to detect insider threats.   </a:t>
            </a:r>
          </a:p>
        </p:txBody>
      </p:sp>
    </p:spTree>
    <p:extLst>
      <p:ext uri="{BB962C8B-B14F-4D97-AF65-F5344CB8AC3E}">
        <p14:creationId xmlns:p14="http://schemas.microsoft.com/office/powerpoint/2010/main" val="118491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3160</TotalTime>
  <Words>360</Words>
  <Application>Microsoft Office PowerPoint</Application>
  <PresentationFormat>Widescreen</PresentationFormat>
  <Paragraphs>96</Paragraphs>
  <Slides>16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Founded in 2005; first customer shipment in 2007 More than 37,500 customers in 150+ countries FY16 $1.4B revenue  49% YoY growth that significantly outpaced the industry Over 85 of the Fortune 100 and 60% of the Global 2000 rely on us  Excellent global support, awarded by J.D. Power and TSIA Experienced team of more than 4,100 employees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Hall</dc:creator>
  <cp:lastModifiedBy>Peter Hall</cp:lastModifiedBy>
  <cp:revision>61</cp:revision>
  <dcterms:created xsi:type="dcterms:W3CDTF">2017-11-21T14:57:50Z</dcterms:created>
  <dcterms:modified xsi:type="dcterms:W3CDTF">2017-12-06T12:32:44Z</dcterms:modified>
</cp:coreProperties>
</file>